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2754" y="866089"/>
            <a:ext cx="4700270" cy="22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4343399"/>
            <a:ext cx="8991600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722" y="271652"/>
            <a:ext cx="789655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08724"/>
            <a:ext cx="7299959" cy="328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etrzalka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odnety.petrzalka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bratislavapetrzalk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petrzalka.sk/novin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pp.monitora.sk/article/1069665779/294b8d751b6cfca1e539?topic_monitor=34719&amp;auth=eyJ0eXAiOiJKV1QiLCJhbGciOiJIUzI1NiJ9.eyJleHAiOjE2ODIyNTQyOTEsIndpZCI6MTA5NDIsImFpZCI6MTA2OTY2NTc3OSwidGlkIjozNDcxOX0.rZZ_EUZ6UqDu_HBme8VPuC1cZL8LDroKGlvFkmuLMg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%40bratislavapetrzalk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%40bratislavapetrzal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754" y="866089"/>
            <a:ext cx="47002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KOMUNIKAČNÁ STRATÉGIA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PETRŽALKY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7008" y="3070605"/>
            <a:ext cx="165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966152"/>
            <a:ext cx="8991600" cy="4063365"/>
            <a:chOff x="152400" y="966152"/>
            <a:chExt cx="8991600" cy="4063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988" y="1100327"/>
              <a:ext cx="4831842" cy="33520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2815" y="2154936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196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9496" y="1854707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13868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79" y="966152"/>
              <a:ext cx="547090" cy="3475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4098" y="400938"/>
            <a:ext cx="27539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00AF50"/>
                </a:solidFill>
                <a:latin typeface="Arial"/>
                <a:cs typeface="Arial"/>
              </a:rPr>
              <a:t>NÁPADY</a:t>
            </a:r>
            <a:r>
              <a:rPr sz="2000" b="1" spc="-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ROZVOJ </a:t>
            </a:r>
            <a:r>
              <a:rPr sz="2000" b="1" dirty="0">
                <a:latin typeface="Arial"/>
                <a:cs typeface="Arial"/>
              </a:rPr>
              <a:t>VS.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Arial"/>
                <a:cs typeface="Arial"/>
              </a:rPr>
              <a:t>REALITA</a:t>
            </a:r>
            <a:r>
              <a:rPr sz="2000" b="1" spc="-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FINANCIÍ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4684" y="998219"/>
            <a:ext cx="433070" cy="233679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A84E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00A84E"/>
                </a:solidFill>
                <a:latin typeface="Arial"/>
                <a:cs typeface="Arial"/>
              </a:rPr>
              <a:t>tvBA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7016" y="2182406"/>
            <a:ext cx="969289" cy="3459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99019" y="2214372"/>
            <a:ext cx="855344" cy="231775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A84E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A84E"/>
                </a:solidFill>
                <a:latin typeface="Arial"/>
                <a:cs typeface="Arial"/>
              </a:rPr>
              <a:t>Tlač</a:t>
            </a:r>
            <a:r>
              <a:rPr sz="1300" spc="30" dirty="0">
                <a:solidFill>
                  <a:srgbClr val="00A84E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A84E"/>
                </a:solidFill>
                <a:latin typeface="Arial"/>
                <a:cs typeface="Arial"/>
              </a:rPr>
              <a:t>novín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5420" y="4113276"/>
            <a:ext cx="1487424" cy="3886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97423" y="4145279"/>
            <a:ext cx="1373505" cy="274320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A84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70"/>
              </a:spcBef>
            </a:pPr>
            <a:r>
              <a:rPr sz="1300" dirty="0">
                <a:solidFill>
                  <a:srgbClr val="00A84E"/>
                </a:solidFill>
                <a:latin typeface="Arial"/>
                <a:cs typeface="Arial"/>
              </a:rPr>
              <a:t>Distribúcia</a:t>
            </a:r>
            <a:r>
              <a:rPr sz="1300" spc="90" dirty="0">
                <a:solidFill>
                  <a:srgbClr val="00A84E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A84E"/>
                </a:solidFill>
                <a:latin typeface="Arial"/>
                <a:cs typeface="Arial"/>
              </a:rPr>
              <a:t>novín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55135" y="3607308"/>
            <a:ext cx="1484630" cy="338455"/>
            <a:chOff x="3755135" y="3607308"/>
            <a:chExt cx="1484630" cy="3384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5135" y="3607308"/>
              <a:ext cx="1484376" cy="3383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87139" y="3639312"/>
              <a:ext cx="1370330" cy="224154"/>
            </a:xfrm>
            <a:custGeom>
              <a:avLst/>
              <a:gdLst/>
              <a:ahLst/>
              <a:cxnLst/>
              <a:rect l="l" t="t" r="r" b="b"/>
              <a:pathLst>
                <a:path w="1370329" h="224154">
                  <a:moveTo>
                    <a:pt x="1370076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1370076" y="224028"/>
                  </a:lnTo>
                  <a:lnTo>
                    <a:pt x="13700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7139" y="3639312"/>
              <a:ext cx="1370330" cy="224154"/>
            </a:xfrm>
            <a:custGeom>
              <a:avLst/>
              <a:gdLst/>
              <a:ahLst/>
              <a:cxnLst/>
              <a:rect l="l" t="t" r="r" b="b"/>
              <a:pathLst>
                <a:path w="1370329" h="224154">
                  <a:moveTo>
                    <a:pt x="0" y="224028"/>
                  </a:moveTo>
                  <a:lnTo>
                    <a:pt x="1370076" y="224028"/>
                  </a:lnTo>
                  <a:lnTo>
                    <a:pt x="1370076" y="0"/>
                  </a:lnTo>
                  <a:lnTo>
                    <a:pt x="0" y="0"/>
                  </a:lnTo>
                  <a:lnTo>
                    <a:pt x="0" y="224028"/>
                  </a:lnTo>
                  <a:close/>
                </a:path>
              </a:pathLst>
            </a:custGeom>
            <a:ln w="12192">
              <a:solidFill>
                <a:srgbClr val="00A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30777" y="3632072"/>
            <a:ext cx="10820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10" dirty="0">
                <a:solidFill>
                  <a:srgbClr val="00A84E"/>
                </a:solidFill>
                <a:latin typeface="Arial"/>
                <a:cs typeface="Arial"/>
              </a:rPr>
              <a:t>Zastupiteľstvo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27703" y="3329876"/>
            <a:ext cx="885431" cy="34753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759708" y="3361944"/>
            <a:ext cx="771525" cy="233679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A84E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00A84E"/>
                </a:solidFill>
                <a:latin typeface="Arial"/>
                <a:cs typeface="Arial"/>
              </a:rPr>
              <a:t>Podcasty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515" y="3040316"/>
            <a:ext cx="669061" cy="34753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779520" y="3072383"/>
            <a:ext cx="554990" cy="233679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A84E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00A84E"/>
                </a:solidFill>
                <a:latin typeface="Arial"/>
                <a:cs typeface="Arial"/>
              </a:rPr>
              <a:t>Appka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10355" y="2746286"/>
            <a:ext cx="680085" cy="346075"/>
            <a:chOff x="3610355" y="2746286"/>
            <a:chExt cx="680085" cy="34607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0355" y="2746286"/>
              <a:ext cx="679716" cy="3459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642359" y="2778251"/>
              <a:ext cx="565785" cy="231775"/>
            </a:xfrm>
            <a:custGeom>
              <a:avLst/>
              <a:gdLst/>
              <a:ahLst/>
              <a:cxnLst/>
              <a:rect l="l" t="t" r="r" b="b"/>
              <a:pathLst>
                <a:path w="565785" h="231775">
                  <a:moveTo>
                    <a:pt x="565403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565403" y="231648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59" y="2778251"/>
              <a:ext cx="565785" cy="231775"/>
            </a:xfrm>
            <a:custGeom>
              <a:avLst/>
              <a:gdLst/>
              <a:ahLst/>
              <a:cxnLst/>
              <a:rect l="l" t="t" r="r" b="b"/>
              <a:pathLst>
                <a:path w="565785" h="231775">
                  <a:moveTo>
                    <a:pt x="0" y="231648"/>
                  </a:moveTo>
                  <a:lnTo>
                    <a:pt x="565403" y="231648"/>
                  </a:lnTo>
                  <a:lnTo>
                    <a:pt x="565403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2192">
              <a:solidFill>
                <a:srgbClr val="0064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6871" y="2774060"/>
            <a:ext cx="514984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10" dirty="0">
                <a:solidFill>
                  <a:srgbClr val="00642E"/>
                </a:solidFill>
                <a:latin typeface="Arial"/>
                <a:cs typeface="Arial"/>
              </a:rPr>
              <a:t>Odkaz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83508" y="2462720"/>
            <a:ext cx="847331" cy="34753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715511" y="2494788"/>
            <a:ext cx="733425" cy="233679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642E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00642E"/>
                </a:solidFill>
                <a:latin typeface="Arial"/>
                <a:cs typeface="Arial"/>
              </a:rPr>
              <a:t>Monitora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83508" y="2167064"/>
            <a:ext cx="678815" cy="347980"/>
            <a:chOff x="3683508" y="2167064"/>
            <a:chExt cx="678815" cy="34798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3508" y="2167064"/>
              <a:ext cx="678205" cy="34753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15512" y="2199131"/>
              <a:ext cx="563880" cy="233679"/>
            </a:xfrm>
            <a:custGeom>
              <a:avLst/>
              <a:gdLst/>
              <a:ahLst/>
              <a:cxnLst/>
              <a:rect l="l" t="t" r="r" b="b"/>
              <a:pathLst>
                <a:path w="563879" h="233680">
                  <a:moveTo>
                    <a:pt x="563879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63879" y="233171"/>
                  </a:lnTo>
                  <a:lnTo>
                    <a:pt x="5638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15512" y="2199131"/>
              <a:ext cx="563880" cy="233679"/>
            </a:xfrm>
            <a:custGeom>
              <a:avLst/>
              <a:gdLst/>
              <a:ahLst/>
              <a:cxnLst/>
              <a:rect l="l" t="t" r="r" b="b"/>
              <a:pathLst>
                <a:path w="563879" h="233680">
                  <a:moveTo>
                    <a:pt x="0" y="233171"/>
                  </a:moveTo>
                  <a:lnTo>
                    <a:pt x="563879" y="233171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12192">
              <a:solidFill>
                <a:srgbClr val="0064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21608" y="2196210"/>
            <a:ext cx="5486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30"/>
              </a:spcBef>
            </a:pPr>
            <a:r>
              <a:rPr sz="1300" spc="-10" dirty="0">
                <a:solidFill>
                  <a:srgbClr val="00642E"/>
                </a:solidFill>
                <a:latin typeface="Arial"/>
                <a:cs typeface="Arial"/>
              </a:rPr>
              <a:t>Adobe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20667" y="1889696"/>
            <a:ext cx="535305" cy="347980"/>
            <a:chOff x="3820667" y="1889696"/>
            <a:chExt cx="535305" cy="34798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0667" y="1889696"/>
              <a:ext cx="534924" cy="3475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852671" y="1921763"/>
              <a:ext cx="421005" cy="233679"/>
            </a:xfrm>
            <a:custGeom>
              <a:avLst/>
              <a:gdLst/>
              <a:ahLst/>
              <a:cxnLst/>
              <a:rect l="l" t="t" r="r" b="b"/>
              <a:pathLst>
                <a:path w="421004" h="233680">
                  <a:moveTo>
                    <a:pt x="0" y="233172"/>
                  </a:moveTo>
                  <a:lnTo>
                    <a:pt x="420624" y="233172"/>
                  </a:lnTo>
                  <a:lnTo>
                    <a:pt x="42062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12192">
              <a:solidFill>
                <a:srgbClr val="0064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52671" y="1921764"/>
            <a:ext cx="421005" cy="233679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300" spc="-25" dirty="0">
                <a:solidFill>
                  <a:srgbClr val="00642E"/>
                </a:solidFill>
                <a:latin typeface="Arial"/>
                <a:cs typeface="Arial"/>
              </a:rPr>
              <a:t>Web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69079" y="1603247"/>
            <a:ext cx="574522" cy="333756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101084" y="1635251"/>
            <a:ext cx="460375" cy="219710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642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sz="1300" spc="-20" dirty="0">
                <a:solidFill>
                  <a:srgbClr val="00642E"/>
                </a:solidFill>
                <a:latin typeface="Arial"/>
                <a:cs typeface="Arial"/>
              </a:rPr>
              <a:t>Siete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65903" y="1173518"/>
            <a:ext cx="1043952" cy="34590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4597908" y="1205483"/>
            <a:ext cx="929640" cy="231775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642E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0642E"/>
                </a:solidFill>
                <a:latin typeface="Arial"/>
                <a:cs typeface="Arial"/>
              </a:rPr>
              <a:t>Propagácia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43805" y="270763"/>
            <a:ext cx="3175000" cy="6819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6220" marR="5080" indent="-224154">
              <a:lnSpc>
                <a:spcPts val="2530"/>
              </a:lnSpc>
              <a:spcBef>
                <a:spcPts val="270"/>
              </a:spcBef>
            </a:pPr>
            <a:r>
              <a:rPr sz="2200" dirty="0">
                <a:solidFill>
                  <a:srgbClr val="000000"/>
                </a:solidFill>
              </a:rPr>
              <a:t>ROZPOČET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REFERÁTU </a:t>
            </a:r>
            <a:r>
              <a:rPr sz="2200" dirty="0">
                <a:solidFill>
                  <a:srgbClr val="000000"/>
                </a:solidFill>
              </a:rPr>
              <a:t>KOMUNIKÁCIE</a:t>
            </a:r>
            <a:r>
              <a:rPr sz="2200" spc="-135" dirty="0">
                <a:solidFill>
                  <a:srgbClr val="000000"/>
                </a:solidFill>
              </a:rPr>
              <a:t> </a:t>
            </a:r>
            <a:r>
              <a:rPr sz="2200" spc="-20" dirty="0">
                <a:solidFill>
                  <a:srgbClr val="000000"/>
                </a:solidFill>
              </a:rPr>
              <a:t>2023</a:t>
            </a:r>
            <a:endParaRPr sz="2200"/>
          </a:p>
        </p:txBody>
      </p:sp>
      <p:sp>
        <p:nvSpPr>
          <p:cNvPr id="43" name="object 43"/>
          <p:cNvSpPr txBox="1"/>
          <p:nvPr/>
        </p:nvSpPr>
        <p:spPr>
          <a:xfrm>
            <a:off x="535940" y="1103198"/>
            <a:ext cx="2845435" cy="3313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 roku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2023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referát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komunikácie </a:t>
            </a:r>
            <a:r>
              <a:rPr sz="1400" dirty="0">
                <a:latin typeface="Arial"/>
                <a:cs typeface="Arial"/>
              </a:rPr>
              <a:t>hospodári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rozpočtom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167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500 </a:t>
            </a:r>
            <a:r>
              <a:rPr sz="1400" b="1" dirty="0">
                <a:latin typeface="Arial"/>
                <a:cs typeface="Arial"/>
              </a:rPr>
              <a:t>EUR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pričom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väčšina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týchto </a:t>
            </a:r>
            <a:r>
              <a:rPr sz="1400" dirty="0">
                <a:latin typeface="Arial"/>
                <a:cs typeface="Arial"/>
              </a:rPr>
              <a:t>výdavkov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minutá</a:t>
            </a:r>
            <a:endParaRPr sz="1400">
              <a:latin typeface="Arial"/>
              <a:cs typeface="Arial"/>
            </a:endParaRPr>
          </a:p>
          <a:p>
            <a:pPr marL="299085" marR="45085" indent="-287020">
              <a:lnSpc>
                <a:spcPct val="100000"/>
              </a:lnSpc>
              <a:spcBef>
                <a:spcPts val="34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vzhľadom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zvyšovanie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kvality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objemu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práce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rast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nákladov </a:t>
            </a:r>
            <a:r>
              <a:rPr sz="1400" dirty="0">
                <a:latin typeface="Arial"/>
                <a:cs typeface="Arial"/>
              </a:rPr>
              <a:t>spojený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nielen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infláciou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návrh </a:t>
            </a:r>
            <a:r>
              <a:rPr sz="1400" dirty="0">
                <a:latin typeface="Arial"/>
                <a:cs typeface="Arial"/>
              </a:rPr>
              <a:t>počítal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sumou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84E"/>
                </a:solidFill>
                <a:latin typeface="Arial"/>
                <a:cs typeface="Arial"/>
              </a:rPr>
              <a:t>200</a:t>
            </a:r>
            <a:r>
              <a:rPr sz="1400" b="1" spc="-10" dirty="0">
                <a:solidFill>
                  <a:srgbClr val="00A84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84E"/>
                </a:solidFill>
                <a:latin typeface="Arial"/>
                <a:cs typeface="Arial"/>
              </a:rPr>
              <a:t>000</a:t>
            </a:r>
            <a:r>
              <a:rPr sz="1400" b="1" spc="-20" dirty="0">
                <a:solidFill>
                  <a:srgbClr val="00A84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A84E"/>
                </a:solidFill>
                <a:latin typeface="Arial"/>
                <a:cs typeface="Arial"/>
              </a:rPr>
              <a:t>EUR</a:t>
            </a:r>
            <a:endParaRPr sz="1400">
              <a:latin typeface="Arial"/>
              <a:cs typeface="Arial"/>
            </a:endParaRPr>
          </a:p>
          <a:p>
            <a:pPr marL="299085" marR="31750" indent="-287020">
              <a:lnSpc>
                <a:spcPct val="100000"/>
              </a:lnSpc>
              <a:spcBef>
                <a:spcPts val="33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Rozdiel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približne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32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500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EUR </a:t>
            </a:r>
            <a:r>
              <a:rPr sz="1400" spc="-25" dirty="0">
                <a:latin typeface="Arial"/>
                <a:cs typeface="Arial"/>
              </a:rPr>
              <a:t>je </a:t>
            </a:r>
            <a:r>
              <a:rPr sz="1400" dirty="0">
                <a:latin typeface="Arial"/>
                <a:cs typeface="Arial"/>
              </a:rPr>
              <a:t>potrebné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pokryť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zo</a:t>
            </a:r>
            <a:r>
              <a:rPr sz="14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zvýšených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príjmov</a:t>
            </a:r>
            <a:r>
              <a:rPr sz="14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inzercie,</a:t>
            </a:r>
            <a:r>
              <a:rPr sz="14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zrušením </a:t>
            </a:r>
            <a:r>
              <a:rPr sz="1400" b="1" dirty="0">
                <a:latin typeface="Arial"/>
                <a:cs typeface="Arial"/>
              </a:rPr>
              <a:t>ďalších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neefektívnych </a:t>
            </a:r>
            <a:r>
              <a:rPr sz="1400" b="1" dirty="0">
                <a:latin typeface="Arial"/>
                <a:cs typeface="Arial"/>
              </a:rPr>
              <a:t>projektov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ich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postupnou </a:t>
            </a:r>
            <a:r>
              <a:rPr sz="1400" dirty="0">
                <a:latin typeface="Arial"/>
                <a:cs typeface="Arial"/>
              </a:rPr>
              <a:t>náhradou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vlastnými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kapacitami </a:t>
            </a:r>
            <a:r>
              <a:rPr sz="1400" dirty="0">
                <a:latin typeface="Arial"/>
                <a:cs typeface="Arial"/>
              </a:rPr>
              <a:t>či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riešeniami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561" y="1663700"/>
            <a:ext cx="54851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Ďakujeme,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že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zaujímate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50" dirty="0">
                <a:solidFill>
                  <a:srgbClr val="FFFFFF"/>
                </a:solidFill>
              </a:rPr>
              <a:t>o </a:t>
            </a:r>
            <a:r>
              <a:rPr sz="3200" dirty="0">
                <a:solidFill>
                  <a:srgbClr val="FFFFFF"/>
                </a:solidFill>
              </a:rPr>
              <a:t>veci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verejné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spolu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nami.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202" y="551433"/>
            <a:ext cx="7075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KTO?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ČO?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AKO?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PREČO?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496060"/>
            <a:ext cx="7370445" cy="9277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28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0AF50"/>
                </a:solidFill>
                <a:latin typeface="Arial"/>
                <a:cs typeface="Arial"/>
              </a:rPr>
              <a:t>referát</a:t>
            </a:r>
            <a:r>
              <a:rPr sz="16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"/>
                <a:cs typeface="Arial"/>
              </a:rPr>
              <a:t>komunikácie</a:t>
            </a:r>
            <a:r>
              <a:rPr sz="16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spolupráci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príslušnými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odbornými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útvarmi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volenými </a:t>
            </a:r>
            <a:r>
              <a:rPr sz="1600" dirty="0">
                <a:latin typeface="Arial"/>
                <a:cs typeface="Arial"/>
              </a:rPr>
              <a:t>orgánmi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zastrešuje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komplexnú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externú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komunikáciu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miestneho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úradu</a:t>
            </a:r>
            <a:r>
              <a:rPr sz="1600" b="1" spc="-50" dirty="0">
                <a:latin typeface="Arial"/>
                <a:cs typeface="Arial"/>
              </a:rPr>
              <a:t> a </a:t>
            </a:r>
            <a:r>
              <a:rPr sz="1600" b="1" dirty="0">
                <a:latin typeface="Arial"/>
                <a:cs typeface="Arial"/>
              </a:rPr>
              <a:t>mestskej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časti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smerom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verejnosti,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médiám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či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partnerom,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aj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internú </a:t>
            </a:r>
            <a:r>
              <a:rPr sz="1600" b="1" dirty="0">
                <a:latin typeface="Arial"/>
                <a:cs typeface="Arial"/>
              </a:rPr>
              <a:t>komunikáciu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smerom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zamestnancom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organizáciám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samosprávy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576575"/>
            <a:ext cx="2654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komunikačné</a:t>
            </a:r>
            <a:r>
              <a:rPr sz="16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platformy: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2576575"/>
            <a:ext cx="36322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A)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web,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newsletter,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push,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SMS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B)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podnety,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Arial"/>
                <a:cs typeface="Arial"/>
              </a:rPr>
              <a:t>Odkazprestarostu.sk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C)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sociálne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siete,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četovacie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aplikácie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D)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noviny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Naša</a:t>
            </a:r>
            <a:r>
              <a:rPr sz="1600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Arial"/>
                <a:cs typeface="Arial"/>
              </a:rPr>
              <a:t>Petržalka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E)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médiá,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partneri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participácia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F)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foto,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video,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audio,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grafika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print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G)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darčekové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predmety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WEB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  <a:r>
              <a:rPr spc="-10" dirty="0">
                <a:solidFill>
                  <a:srgbClr val="000000"/>
                </a:solidFill>
              </a:rPr>
              <a:t>.SK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450455" cy="31349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Kód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nevlastníme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(2012)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integrovaný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Messenger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ošetrené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cookies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úprava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obsahu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vizuálu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nový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newsletter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push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notifikácie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redizajn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vlastná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appka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0679"/>
            <a:ext cx="3950208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dirty="0"/>
              <a:t>PETRŽALKA</a:t>
            </a:r>
            <a:r>
              <a:rPr spc="-225" dirty="0"/>
              <a:t> </a:t>
            </a:r>
            <a:r>
              <a:rPr spc="-10" dirty="0">
                <a:solidFill>
                  <a:srgbClr val="000000"/>
                </a:solidFill>
              </a:rPr>
              <a:t>ODPOVEDÁ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954645" cy="335470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podnety.petrzalka.sk</a:t>
            </a:r>
            <a:r>
              <a:rPr sz="2400" spc="-1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(2023)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práca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komunitou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nielen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na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sociálnych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sieťach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novom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aj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WhatsApp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aktívna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správa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Google</a:t>
            </a:r>
            <a:endParaRPr sz="2400">
              <a:latin typeface="Arial"/>
              <a:cs typeface="Arial"/>
            </a:endParaRPr>
          </a:p>
          <a:p>
            <a:pPr marL="355600" marR="453136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Odkazprestarostu.sk </a:t>
            </a:r>
            <a:r>
              <a:rPr sz="2400" dirty="0">
                <a:latin typeface="Arial"/>
                <a:cs typeface="Arial"/>
              </a:rPr>
              <a:t>uprataný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prechod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na </a:t>
            </a:r>
            <a:r>
              <a:rPr sz="2400" dirty="0">
                <a:latin typeface="Arial"/>
                <a:cs typeface="Arial"/>
              </a:rPr>
              <a:t>vlastné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riešenie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0679"/>
            <a:ext cx="3950208" cy="2962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00000"/>
                </a:solidFill>
              </a:rPr>
              <a:t>KOMUNITA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8027670" cy="357469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b="1" dirty="0">
                <a:latin typeface="Arial"/>
                <a:cs typeface="Arial"/>
              </a:rPr>
              <a:t>Vylepšenia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2021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až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2026</a:t>
            </a:r>
            <a:r>
              <a:rPr b="1"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Profesionálny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nástroj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(2021)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komunitný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projekt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err="1">
                <a:solidFill>
                  <a:srgbClr val="00AF50"/>
                </a:solidFill>
                <a:latin typeface="Arial"/>
                <a:cs typeface="Arial"/>
              </a:rPr>
              <a:t>petržalskej</a:t>
            </a:r>
            <a:r>
              <a:rPr spc="-1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10" dirty="0" err="1">
                <a:solidFill>
                  <a:srgbClr val="00AF50"/>
                </a:solidFill>
                <a:latin typeface="Arial"/>
                <a:cs typeface="Arial"/>
              </a:rPr>
              <a:t>obývačky</a:t>
            </a:r>
            <a: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b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</a:br>
            <a:r>
              <a:rPr lang="sk-SK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  <a:t> Sídlisko možností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lang="sk-SK" dirty="0">
                <a:latin typeface="Arial"/>
                <a:cs typeface="Arial"/>
              </a:rPr>
              <a:t>Spravodajská relácia </a:t>
            </a:r>
            <a:br>
              <a:rPr lang="sk-SK" dirty="0">
                <a:latin typeface="Arial"/>
                <a:cs typeface="Arial"/>
              </a:rPr>
            </a:br>
            <a:r>
              <a:rPr lang="sk-SK" dirty="0">
                <a:solidFill>
                  <a:srgbClr val="00B050"/>
                </a:solidFill>
                <a:latin typeface="Arial"/>
                <a:cs typeface="Arial"/>
              </a:rPr>
              <a:t>Petržalský kompas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err="1">
                <a:latin typeface="Arial"/>
                <a:cs typeface="Arial"/>
              </a:rPr>
              <a:t>kampane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sponzoring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verifikácia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nastavenie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Facebook</a:t>
            </a:r>
            <a:r>
              <a:rPr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Google</a:t>
            </a:r>
            <a:r>
              <a:rPr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účtov</a:t>
            </a:r>
            <a:endParaRPr dirty="0">
              <a:latin typeface="Arial"/>
              <a:cs typeface="Arial"/>
            </a:endParaRPr>
          </a:p>
          <a:p>
            <a:pPr marL="355600" marR="423989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Instagram</a:t>
            </a:r>
            <a:r>
              <a:rPr lang="sk-SK" spc="-65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sk-SK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LinkedIn</a:t>
            </a:r>
            <a:r>
              <a:rPr lang="sk-SK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sk-SK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sk-SK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00AF50"/>
                </a:solidFill>
                <a:latin typeface="Arial"/>
                <a:cs typeface="Arial"/>
              </a:rPr>
              <a:t>Threads</a:t>
            </a:r>
            <a:r>
              <a:rPr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ako </a:t>
            </a:r>
            <a:r>
              <a:rPr dirty="0">
                <a:latin typeface="Arial"/>
                <a:cs typeface="Arial"/>
              </a:rPr>
              <a:t>nové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kanály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2204"/>
            <a:ext cx="3950208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63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NAŠA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869555" cy="342772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Najlepšie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kraji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TIS</a:t>
            </a:r>
            <a:r>
              <a:rPr sz="24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redizajn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vlastné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témy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zlepšovanie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distribúcie</a:t>
            </a:r>
            <a:endParaRPr sz="2400">
              <a:latin typeface="Arial"/>
              <a:cs typeface="Arial"/>
            </a:endParaRPr>
          </a:p>
          <a:p>
            <a:pPr marL="355600" marR="405257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prepájanie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offline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online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dohľad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Redakčnej</a:t>
            </a:r>
            <a:r>
              <a:rPr sz="2400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rady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náklad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52k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nový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cenník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inzercia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(2021)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cca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45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EUR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(2023)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2396" y="1632204"/>
            <a:ext cx="3947159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PETRŽALKA</a:t>
            </a:r>
            <a:r>
              <a:rPr spc="-204" dirty="0"/>
              <a:t> </a:t>
            </a:r>
            <a:r>
              <a:rPr dirty="0">
                <a:solidFill>
                  <a:srgbClr val="000000"/>
                </a:solidFill>
              </a:rPr>
              <a:t>PRE</a:t>
            </a:r>
            <a:r>
              <a:rPr spc="-10" dirty="0">
                <a:solidFill>
                  <a:srgbClr val="000000"/>
                </a:solidFill>
              </a:rPr>
              <a:t> VŠETKÝCH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433945" cy="335470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Monitoring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médií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sledujeme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kto,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čo,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prečo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kde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nás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hovorí</a:t>
            </a:r>
            <a:endParaRPr sz="2400">
              <a:latin typeface="Arial"/>
              <a:cs typeface="Arial"/>
            </a:endParaRPr>
          </a:p>
          <a:p>
            <a:pPr marL="355600" marR="356044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zrušenie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dotácie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tvBA</a:t>
            </a:r>
            <a:r>
              <a:rPr sz="2400" spc="-1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ako </a:t>
            </a:r>
            <a:r>
              <a:rPr sz="2400" spc="-10" dirty="0">
                <a:latin typeface="Arial"/>
                <a:cs typeface="Arial"/>
              </a:rPr>
              <a:t>preferovanému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médiu</a:t>
            </a:r>
            <a:endParaRPr sz="2400">
              <a:latin typeface="Arial"/>
              <a:cs typeface="Arial"/>
            </a:endParaRPr>
          </a:p>
          <a:p>
            <a:pPr marL="355600" marR="382016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odpovedáme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všetky </a:t>
            </a:r>
            <a:r>
              <a:rPr sz="2400" dirty="0">
                <a:latin typeface="Arial"/>
                <a:cs typeface="Arial"/>
              </a:rPr>
              <a:t>otázky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všetkým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médiám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participácie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prieskumy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2204"/>
            <a:ext cx="3950208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ZELENÁ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113905" cy="32810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Dizajn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manuál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(2019)</a:t>
            </a:r>
            <a:endParaRPr sz="2400">
              <a:latin typeface="Arial"/>
              <a:cs typeface="Arial"/>
            </a:endParaRPr>
          </a:p>
          <a:p>
            <a:pPr marL="355600" marR="334137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implementácia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nového </a:t>
            </a:r>
            <a:r>
              <a:rPr sz="2400" dirty="0">
                <a:latin typeface="Arial"/>
                <a:cs typeface="Arial"/>
              </a:rPr>
              <a:t>dizajn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manuálu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Petržalka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praxi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naprieč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kanálmi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vlastné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video,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audio,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graficka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aj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outdoor</a:t>
            </a:r>
            <a:endParaRPr sz="2400">
              <a:latin typeface="Arial"/>
              <a:cs typeface="Arial"/>
            </a:endParaRPr>
          </a:p>
          <a:p>
            <a:pPr marL="355600" marR="383349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spolupráca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SPŠE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Hálova</a:t>
            </a:r>
            <a:r>
              <a:rPr sz="240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16</a:t>
            </a:r>
            <a:r>
              <a:rPr sz="240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jej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rozvoj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59" y="1632204"/>
            <a:ext cx="3913632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JEDNA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dirty="0"/>
              <a:t>Vylepšenia</a:t>
            </a:r>
            <a:r>
              <a:rPr spc="-60" dirty="0"/>
              <a:t> </a:t>
            </a:r>
            <a:r>
              <a:rPr dirty="0"/>
              <a:t>2021</a:t>
            </a:r>
            <a:r>
              <a:rPr spc="-75" dirty="0"/>
              <a:t> </a:t>
            </a:r>
            <a:r>
              <a:rPr dirty="0"/>
              <a:t>až</a:t>
            </a:r>
            <a:r>
              <a:rPr spc="-90" dirty="0"/>
              <a:t> </a:t>
            </a:r>
            <a:r>
              <a:rPr spc="-20" dirty="0"/>
              <a:t>2026</a:t>
            </a:r>
            <a:r>
              <a:rPr dirty="0"/>
              <a:t>	</a:t>
            </a:r>
            <a:r>
              <a:rPr b="0" dirty="0">
                <a:latin typeface="Arial"/>
                <a:cs typeface="Arial"/>
              </a:rPr>
              <a:t>Polep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autobusu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(2023)</a:t>
            </a:r>
          </a:p>
          <a:p>
            <a:pPr marL="355600" marR="3529965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vyčlenenie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financií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na </a:t>
            </a:r>
            <a:r>
              <a:rPr b="0" dirty="0">
                <a:latin typeface="Arial"/>
                <a:cs typeface="Arial"/>
              </a:rPr>
              <a:t>organizáciu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propagáciu </a:t>
            </a:r>
            <a:r>
              <a:rPr b="0" dirty="0">
                <a:latin typeface="Arial"/>
                <a:cs typeface="Arial"/>
              </a:rPr>
              <a:t>podujatí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či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pamiatky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postupné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zjednocovanie</a:t>
            </a:r>
          </a:p>
          <a:p>
            <a:pPr marL="3556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vizuálnej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identity</a:t>
            </a:r>
          </a:p>
          <a:p>
            <a:pPr marL="355600" marR="342582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propagácia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mestskej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časti </a:t>
            </a:r>
            <a:r>
              <a:rPr b="0" dirty="0">
                <a:latin typeface="Arial"/>
                <a:cs typeface="Arial"/>
              </a:rPr>
              <a:t>všade,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kde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má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zmysel</a:t>
            </a: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59" y="1836420"/>
            <a:ext cx="3913632" cy="2552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485</Words>
  <Application>Microsoft Office PowerPoint</Application>
  <PresentationFormat>Prezentácia na obrazovke (16:9)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Prezentácia programu PowerPoint</vt:lpstr>
      <vt:lpstr>KTO? ČO? AKO? PREČO?</vt:lpstr>
      <vt:lpstr>WEB PETRŽALKA.SK</vt:lpstr>
      <vt:lpstr>PETRŽALKA ODPOVEDÁ</vt:lpstr>
      <vt:lpstr>KOMUNITA PETRŽALKA</vt:lpstr>
      <vt:lpstr>NAŠA PETRŽALKA</vt:lpstr>
      <vt:lpstr>PETRŽALKA PRE VŠETKÝCH</vt:lpstr>
      <vt:lpstr>ZELENÁ PETRŽALKA</vt:lpstr>
      <vt:lpstr>JEDNA PETRŽALKA</vt:lpstr>
      <vt:lpstr>ROZPOČET REFERÁTU KOMUNIKÁCIE 2023</vt:lpstr>
      <vt:lpstr>Ďakujeme, že sa zaujímate o veci verejné spolu s nami.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Halašková Mária</cp:lastModifiedBy>
  <cp:revision>2</cp:revision>
  <dcterms:created xsi:type="dcterms:W3CDTF">2025-04-03T06:48:51Z</dcterms:created>
  <dcterms:modified xsi:type="dcterms:W3CDTF">2025-04-13T09:20:59Z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2025-04-03T00:00:00Z</vt:filetime>
  </property>
  <property fmtid="{D5CDD505-2E9C-101B-9397-08002B2CF9AE}" pid="3" name="LastSaved">
    <vt:filetime>2025-04-03T00:00:00Z</vt:filetime>
  </property>
  <property fmtid="{D5CDD505-2E9C-101B-9397-08002B2CF9AE}" pid="4" name="Producer">
    <vt:lpwstr>iLovePDF</vt:lpwstr>
  </property>
</Properties>
</file>